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66FF99"/>
    <a:srgbClr val="6666FF"/>
    <a:srgbClr val="CC99FF"/>
    <a:srgbClr val="FFB0FF"/>
    <a:srgbClr val="FFCCFF"/>
    <a:srgbClr val="66FF33"/>
    <a:srgbClr val="6600CC"/>
    <a:srgbClr val="FF00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5501" autoAdjust="0"/>
  </p:normalViewPr>
  <p:slideViewPr>
    <p:cSldViewPr snapToGrid="0">
      <p:cViewPr varScale="1">
        <p:scale>
          <a:sx n="71" d="100"/>
          <a:sy n="71" d="100"/>
        </p:scale>
        <p:origin x="90" y="4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5B04EBF-B9B5-4353-A75D-64344B28635A}" type="datetimeFigureOut">
              <a:rPr lang="en-US"/>
              <a:pPr>
                <a:defRPr/>
              </a:pPr>
              <a:t>3/6/2014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4F485B-1D5F-43A7-94C1-F58FBF30A6DF}" type="slidenum">
              <a:rPr lang="en-US"/>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 name="applause.wav"/>
          </p:stSnd>
        </p:sndAc>
      </p:transition>
    </mc:Choice>
    <mc:Fallback xmlns="">
      <p:transition spd="slow">
        <p:fade/>
        <p:sndAc>
          <p:stSnd>
            <p:snd r:embed="rId3" name="applause.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943FAE2-EA85-4209-8D05-EFCF46BD852D}" type="datetimeFigureOut">
              <a:rPr lang="en-US"/>
              <a:pPr>
                <a:defRPr/>
              </a:pPr>
              <a:t>3/6/2014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4475C6-92A6-41B6-B7B8-B921258CA65A}" type="slidenum">
              <a:rPr lang="en-US"/>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 name="applause.wav"/>
          </p:stSnd>
        </p:sndAc>
      </p:transition>
    </mc:Choice>
    <mc:Fallback xmlns="">
      <p:transition spd="slow">
        <p:fade/>
        <p:sndAc>
          <p:stSnd>
            <p:snd r:embed="rId3" name="applause.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B35EFE-02BA-438C-A133-EFF3BDE65FBA}" type="datetimeFigureOut">
              <a:rPr lang="en-US"/>
              <a:pPr>
                <a:defRPr/>
              </a:pPr>
              <a:t>3/6/2014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C1B9C03-B30C-4720-AFF9-BD1EF8F0509A}" type="slidenum">
              <a:rPr lang="en-US"/>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 name="applause.wav"/>
          </p:stSnd>
        </p:sndAc>
      </p:transition>
    </mc:Choice>
    <mc:Fallback xmlns="">
      <p:transition spd="slow">
        <p:fade/>
        <p:sndAc>
          <p:stSnd>
            <p:snd r:embed="rId3" name="applause.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A2E5350-F0F6-4B80-94B1-68C79B713AF4}" type="datetimeFigureOut">
              <a:rPr lang="en-US"/>
              <a:pPr>
                <a:defRPr/>
              </a:pPr>
              <a:t>3/6/2014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9938B0-B7F0-4387-A0F5-DB36ADE24094}" type="slidenum">
              <a:rPr lang="en-US"/>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 name="applause.wav"/>
          </p:stSnd>
        </p:sndAc>
      </p:transition>
    </mc:Choice>
    <mc:Fallback xmlns="">
      <p:transition spd="slow">
        <p:fade/>
        <p:sndAc>
          <p:stSnd>
            <p:snd r:embed="rId3" name="applause.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E6373A2-BE09-4B70-A596-B8EDEBCBD983}" type="datetimeFigureOut">
              <a:rPr lang="en-US"/>
              <a:pPr>
                <a:defRPr/>
              </a:pPr>
              <a:t>3/6/2014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E0B2C8-563C-477E-BEB9-5A87595647C3}" type="slidenum">
              <a:rPr lang="en-US"/>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 name="applause.wav"/>
          </p:stSnd>
        </p:sndAc>
      </p:transition>
    </mc:Choice>
    <mc:Fallback xmlns="">
      <p:transition spd="slow">
        <p:fade/>
        <p:sndAc>
          <p:stSnd>
            <p:snd r:embed="rId3" name="applause.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FC90FA9-C980-4FF8-8DAC-25F1DEE623BE}" type="datetimeFigureOut">
              <a:rPr lang="en-US"/>
              <a:pPr>
                <a:defRPr/>
              </a:pPr>
              <a:t>3/6/2014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4C6A1A6-9EE5-41FD-BB34-939510D1BC58}" type="slidenum">
              <a:rPr lang="en-US"/>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 name="applause.wav"/>
          </p:stSnd>
        </p:sndAc>
      </p:transition>
    </mc:Choice>
    <mc:Fallback xmlns="">
      <p:transition spd="slow">
        <p:fade/>
        <p:sndAc>
          <p:stSnd>
            <p:snd r:embed="rId3" name="applause.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1E373EF-F43B-4B5C-AE24-74F38EA9DE0D}" type="datetimeFigureOut">
              <a:rPr lang="en-US"/>
              <a:pPr>
                <a:defRPr/>
              </a:pPr>
              <a:t>3/6/2014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CEC41A1-EE15-46EE-A274-D816388B7422}" type="slidenum">
              <a:rPr lang="en-US"/>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 name="applause.wav"/>
          </p:stSnd>
        </p:sndAc>
      </p:transition>
    </mc:Choice>
    <mc:Fallback xmlns="">
      <p:transition spd="slow">
        <p:fade/>
        <p:sndAc>
          <p:stSnd>
            <p:snd r:embed="rId3" name="applause.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34A04B0-2E07-4F07-997D-B6A3DF921FFA}" type="datetimeFigureOut">
              <a:rPr lang="en-US"/>
              <a:pPr>
                <a:defRPr/>
              </a:pPr>
              <a:t>3/6/2014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CA48D43-4570-4990-99EA-78B604C4119F}" type="slidenum">
              <a:rPr lang="en-US"/>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 name="applause.wav"/>
          </p:stSnd>
        </p:sndAc>
      </p:transition>
    </mc:Choice>
    <mc:Fallback xmlns="">
      <p:transition spd="slow">
        <p:fade/>
        <p:sndAc>
          <p:stSnd>
            <p:snd r:embed="rId3" name="applause.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493DEDE-54C5-4AB4-B5AD-BD5B4B0816E6}" type="datetimeFigureOut">
              <a:rPr lang="en-US"/>
              <a:pPr>
                <a:defRPr/>
              </a:pPr>
              <a:t>3/6/2014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417CFCC-942B-4AE9-BB65-4C7811F31158}" type="slidenum">
              <a:rPr lang="en-US"/>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 name="applause.wav"/>
          </p:stSnd>
        </p:sndAc>
      </p:transition>
    </mc:Choice>
    <mc:Fallback xmlns="">
      <p:transition spd="slow">
        <p:fade/>
        <p:sndAc>
          <p:stSnd>
            <p:snd r:embed="rId3" name="applause.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F4FB17-8BD2-4F2D-9206-223C5DF9D01C}" type="datetimeFigureOut">
              <a:rPr lang="en-US"/>
              <a:pPr>
                <a:defRPr/>
              </a:pPr>
              <a:t>3/6/2014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DD8CC9-26B4-43D8-8AE6-44773B053B02}" type="slidenum">
              <a:rPr lang="en-US"/>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 name="applause.wav"/>
          </p:stSnd>
        </p:sndAc>
      </p:transition>
    </mc:Choice>
    <mc:Fallback xmlns="">
      <p:transition spd="slow">
        <p:fade/>
        <p:sndAc>
          <p:stSnd>
            <p:snd r:embed="rId3" name="applause.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A6BF132-AC36-4A1D-8B9B-DD239E08C258}" type="datetimeFigureOut">
              <a:rPr lang="en-US"/>
              <a:pPr>
                <a:defRPr/>
              </a:pPr>
              <a:t>3/6/2014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220828B-331F-4B78-8047-3BBF9326EA11}" type="slidenum">
              <a:rPr lang="en-US"/>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 name="applause.wav"/>
          </p:stSnd>
        </p:sndAc>
      </p:transition>
    </mc:Choice>
    <mc:Fallback xmlns="">
      <p:transition spd="slow">
        <p:fade/>
        <p:sndAc>
          <p:stSnd>
            <p:snd r:embed="rId3" name="applause.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1E937571-E0F2-41A2-8B6C-A19E1C6F45AE}" type="datetimeFigureOut">
              <a:rPr lang="en-US"/>
              <a:pPr>
                <a:defRPr/>
              </a:pPr>
              <a:t>3/6/2014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7CBF60B-35CF-42DD-94E3-2D9B3F51A8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1" r:id="rId1"/>
    <p:sldLayoutId id="2147483730" r:id="rId2"/>
    <p:sldLayoutId id="2147483729" r:id="rId3"/>
    <p:sldLayoutId id="2147483728" r:id="rId4"/>
    <p:sldLayoutId id="2147483727" r:id="rId5"/>
    <p:sldLayoutId id="2147483726" r:id="rId6"/>
    <p:sldLayoutId id="2147483725" r:id="rId7"/>
    <p:sldLayoutId id="2147483724" r:id="rId8"/>
    <p:sldLayoutId id="2147483723" r:id="rId9"/>
    <p:sldLayoutId id="2147483722" r:id="rId10"/>
    <p:sldLayoutId id="2147483721"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sndAc>
          <p:stSnd>
            <p:snd r:embed="rId13" name="applause.wav"/>
          </p:stSnd>
        </p:sndAc>
      </p:transition>
    </mc:Choice>
    <mc:Fallback xmlns="">
      <p:transition spd="slow">
        <p:fade/>
        <p:sndAc>
          <p:stSnd>
            <p:snd r:embed="rId14" name="applause.wav"/>
          </p:stSnd>
        </p:sndAc>
      </p:transition>
    </mc:Fallback>
  </mc:AlternateConten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audio" Target="../media/audio2.wav"/><Relationship Id="rId1" Type="http://schemas.openxmlformats.org/officeDocument/2006/relationships/slideLayout" Target="../slideLayouts/slideLayout1.xml"/><Relationship Id="rId5" Type="http://schemas.openxmlformats.org/officeDocument/2006/relationships/audio" Target="../media/audio2.wav"/><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551229" cy="7794171"/>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317500" y="333375"/>
            <a:ext cx="11423650" cy="6142038"/>
          </a:xfrm>
          <a:prstGeom prst="roundRect">
            <a:avLst/>
          </a:prstGeom>
          <a:solidFill>
            <a:srgbClr val="FF33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2244725" y="671513"/>
            <a:ext cx="7243763" cy="2732087"/>
          </a:xfrm>
        </p:spPr>
        <p:txBody>
          <a:bodyPr rtlCol="0">
            <a:normAutofit/>
          </a:bodyPr>
          <a:lstStyle/>
          <a:p>
            <a:pPr fontAlgn="auto">
              <a:spcAft>
                <a:spcPts val="0"/>
              </a:spcAft>
              <a:defRPr/>
            </a:pPr>
            <a:r>
              <a:rPr lang="en-US" dirty="0" smtClean="0">
                <a:solidFill>
                  <a:srgbClr val="FFCCFF"/>
                </a:solidFill>
                <a:latin typeface="Brush Script MT" panose="03060802040406070304" pitchFamily="66" charset="0"/>
              </a:rPr>
              <a:t>My Life in Pink and Green </a:t>
            </a:r>
            <a:r>
              <a:rPr lang="en-US" dirty="0" smtClean="0">
                <a:solidFill>
                  <a:schemeClr val="accent6">
                    <a:lumMod val="20000"/>
                    <a:lumOff val="80000"/>
                  </a:schemeClr>
                </a:solidFill>
                <a:latin typeface="Brush Script MT" panose="03060802040406070304" pitchFamily="66" charset="0"/>
              </a:rPr>
              <a:t>by Lisa Greenwald</a:t>
            </a:r>
            <a:endParaRPr lang="en-US" dirty="0">
              <a:solidFill>
                <a:schemeClr val="accent6">
                  <a:lumMod val="20000"/>
                  <a:lumOff val="80000"/>
                </a:schemeClr>
              </a:solidFill>
              <a:latin typeface="Brush Script MT" panose="03060802040406070304" pitchFamily="66" charset="0"/>
            </a:endParaRPr>
          </a:p>
        </p:txBody>
      </p:sp>
      <p:sp>
        <p:nvSpPr>
          <p:cNvPr id="13315" name="Subtitle 2"/>
          <p:cNvSpPr>
            <a:spLocks noGrp="1"/>
          </p:cNvSpPr>
          <p:nvPr>
            <p:ph type="subTitle" idx="1"/>
          </p:nvPr>
        </p:nvSpPr>
        <p:spPr>
          <a:xfrm>
            <a:off x="9090025" y="4876800"/>
            <a:ext cx="1997075" cy="925513"/>
          </a:xfrm>
        </p:spPr>
        <p:txBody>
          <a:bodyPr/>
          <a:lstStyle/>
          <a:p>
            <a:r>
              <a:rPr lang="en-US" smtClean="0"/>
              <a:t>Report By: Riley Ferguson</a:t>
            </a:r>
          </a:p>
        </p:txBody>
      </p:sp>
      <p:pic>
        <p:nvPicPr>
          <p:cNvPr id="5" name="Picture 4"/>
          <p:cNvPicPr>
            <a:picLocks noChangeAspect="1"/>
          </p:cNvPicPr>
          <p:nvPr/>
        </p:nvPicPr>
        <p:blipFill>
          <a:blip r:embed="rId3"/>
          <a:srcRect/>
          <a:stretch>
            <a:fillRect/>
          </a:stretch>
        </p:blipFill>
        <p:spPr bwMode="auto">
          <a:xfrm>
            <a:off x="4960938" y="3624263"/>
            <a:ext cx="2217737" cy="2636837"/>
          </a:xfrm>
          <a:prstGeom prst="rect">
            <a:avLst/>
          </a:prstGeom>
          <a:noFill/>
          <a:ln w="9525">
            <a:noFill/>
            <a:miter lim="800000"/>
            <a:headEnd/>
            <a:tailEnd/>
          </a:ln>
        </p:spPr>
      </p:pic>
      <p:pic>
        <p:nvPicPr>
          <p:cNvPr id="6" name="Picture 5" descr="http://api.qrserver.com/v1/create-qr-code/?data=http%3A%2F%2Fwww.aes.k12.nj.us%2FPage%2F996&amp;size=250x250"/>
          <p:cNvPicPr/>
          <p:nvPr/>
        </p:nvPicPr>
        <p:blipFill>
          <a:blip r:embed="rId4">
            <a:clrChange>
              <a:clrFrom>
                <a:srgbClr val="FFFFFF"/>
              </a:clrFrom>
              <a:clrTo>
                <a:srgbClr val="FFFFFF">
                  <a:alpha val="0"/>
                </a:srgbClr>
              </a:clrTo>
            </a:clrChange>
          </a:blip>
          <a:srcRect/>
          <a:stretch>
            <a:fillRect/>
          </a:stretch>
        </p:blipFill>
        <p:spPr bwMode="auto">
          <a:xfrm>
            <a:off x="1037432" y="4310063"/>
            <a:ext cx="1601787" cy="1258887"/>
          </a:xfrm>
          <a:prstGeom prst="rect">
            <a:avLst/>
          </a:prstGeom>
          <a:noFill/>
          <a:ln>
            <a:noFill/>
          </a:ln>
          <a:effectLst>
            <a:outerShdw blurRad="50800" dist="1981200" algn="ctr" rotWithShape="0">
              <a:srgbClr val="000000">
                <a:alpha val="0"/>
              </a:srgbClr>
            </a:outerShdw>
          </a:effec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2" name="drumroll.wav"/>
          </p:stSnd>
        </p:sndAc>
      </p:transition>
    </mc:Choice>
    <mc:Fallback xmlns="">
      <p:transition spd="slow">
        <p:fade/>
        <p:sndAc>
          <p:stSnd>
            <p:snd r:embed="rId5" name="drumroll.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heel(1)">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66FF99"/>
            </a:gs>
            <a:gs pos="42000">
              <a:schemeClr val="accent6">
                <a:lumMod val="60000"/>
                <a:lumOff val="40000"/>
              </a:schemeClr>
            </a:gs>
            <a:gs pos="73000">
              <a:srgbClr val="92D050"/>
            </a:gs>
            <a:gs pos="100000">
              <a:srgbClr val="003300"/>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ctr" fontAlgn="auto">
              <a:spcAft>
                <a:spcPts val="0"/>
              </a:spcAft>
              <a:defRPr/>
            </a:pPr>
            <a:r>
              <a:rPr lang="en-US" b="1" u="sng"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Genre</a:t>
            </a:r>
            <a:endParaRPr lang="en-US" b="1" u="sng"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3" name="Content Placeholder 2"/>
          <p:cNvSpPr>
            <a:spLocks noGrp="1"/>
          </p:cNvSpPr>
          <p:nvPr>
            <p:ph idx="1"/>
          </p:nvPr>
        </p:nvSpPr>
        <p:spPr/>
        <p:txBody>
          <a:bodyPr/>
          <a:lstStyle/>
          <a:p>
            <a:pPr marL="0" indent="0">
              <a:buFont typeface="Arial" charset="0"/>
              <a:buNone/>
            </a:pPr>
            <a:r>
              <a:rPr lang="en-US" dirty="0" smtClean="0"/>
              <a:t> 	</a:t>
            </a:r>
            <a:r>
              <a:rPr lang="en-US" u="sng" dirty="0" smtClean="0"/>
              <a:t>My Life in Pink and Green</a:t>
            </a:r>
            <a:r>
              <a:rPr lang="en-US" dirty="0" smtClean="0"/>
              <a:t> is all about Realistic Fiction. I know this because Lucy’s family problem could totally happen. Also, it has dialogue that people would actually say. Pharmacies close down all the time today because of big-time stores like Wal-Mart. In addition, you could open a business on your own, help out around the world, and love to do research even if that does sound a little unrealistic.</a:t>
            </a:r>
            <a:endParaRPr lang="en-US" sz="2400" dirty="0" smtClean="0"/>
          </a:p>
        </p:txBody>
      </p:sp>
      <p:sp>
        <p:nvSpPr>
          <p:cNvPr id="4" name="Cloud 3"/>
          <p:cNvSpPr/>
          <p:nvPr/>
        </p:nvSpPr>
        <p:spPr>
          <a:xfrm>
            <a:off x="4195763" y="731838"/>
            <a:ext cx="774700" cy="623887"/>
          </a:xfrm>
          <a:prstGeom prst="cloud">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Cloud 4"/>
          <p:cNvSpPr/>
          <p:nvPr/>
        </p:nvSpPr>
        <p:spPr>
          <a:xfrm>
            <a:off x="7179422" y="832644"/>
            <a:ext cx="860425" cy="623887"/>
          </a:xfrm>
          <a:prstGeom prst="cloud">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0110" y="4576093"/>
            <a:ext cx="9498624" cy="228190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mc:AlternateContent xmlns:mc="http://schemas.openxmlformats.org/markup-compatibility/2006">
    <mc:Choice xmlns:p14="http://schemas.microsoft.com/office/powerpoint/2010/main" Requires="p14">
      <p:transition spd="slow" p14:dur="3000">
        <p14:shred/>
        <p:sndAc>
          <p:stSnd>
            <p:snd r:embed="rId2" name="cashreg.wav"/>
          </p:stSnd>
        </p:sndAc>
      </p:transition>
    </mc:Choice>
    <mc:Fallback>
      <p:transition spd="slow">
        <p:fade/>
        <p:sndAc>
          <p:stSnd>
            <p:snd r:embed="rId2" name="cashreg.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in)">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169893" y="-1640073"/>
            <a:ext cx="15598588" cy="9103658"/>
          </a:xfrm>
          <a:prstGeom prst="rect">
            <a:avLst/>
          </a:prstGeom>
          <a:solidFill>
            <a:srgbClr val="FFB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92868" y="-166971"/>
            <a:ext cx="12006263" cy="6754813"/>
          </a:xfrm>
          <a:prstGeom prst="round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838200" y="255588"/>
            <a:ext cx="10515600" cy="1325562"/>
          </a:xfrm>
        </p:spPr>
        <p:txBody>
          <a:bodyPr/>
          <a:lstStyle/>
          <a:p>
            <a:pPr algn="ctr"/>
            <a:r>
              <a:rPr lang="en-US" dirty="0" smtClean="0">
                <a:solidFill>
                  <a:srgbClr val="9966FF"/>
                </a:solidFill>
              </a:rPr>
              <a:t>Setting</a:t>
            </a:r>
          </a:p>
        </p:txBody>
      </p:sp>
      <p:sp>
        <p:nvSpPr>
          <p:cNvPr id="3" name="Content Placeholder 2"/>
          <p:cNvSpPr>
            <a:spLocks noGrp="1"/>
          </p:cNvSpPr>
          <p:nvPr>
            <p:ph idx="1"/>
          </p:nvPr>
        </p:nvSpPr>
        <p:spPr/>
        <p:txBody>
          <a:bodyPr/>
          <a:lstStyle/>
          <a:p>
            <a:pPr marL="0" indent="0">
              <a:buFont typeface="Arial" charset="0"/>
              <a:buNone/>
            </a:pPr>
            <a:r>
              <a:rPr lang="en-US" dirty="0" smtClean="0">
                <a:solidFill>
                  <a:srgbClr val="66FF33"/>
                </a:solidFill>
              </a:rPr>
              <a:t>	</a:t>
            </a:r>
            <a:r>
              <a:rPr lang="en-US" dirty="0" smtClean="0">
                <a:solidFill>
                  <a:schemeClr val="accent2">
                    <a:lumMod val="50000"/>
                  </a:schemeClr>
                </a:solidFill>
              </a:rPr>
              <a:t>The settings in </a:t>
            </a:r>
            <a:r>
              <a:rPr lang="en-US" u="sng" dirty="0" smtClean="0">
                <a:solidFill>
                  <a:schemeClr val="accent2">
                    <a:lumMod val="50000"/>
                  </a:schemeClr>
                </a:solidFill>
              </a:rPr>
              <a:t>My Life in Pink and Green</a:t>
            </a:r>
            <a:r>
              <a:rPr lang="en-US" dirty="0" smtClean="0">
                <a:solidFill>
                  <a:schemeClr val="accent2">
                    <a:lumMod val="50000"/>
                  </a:schemeClr>
                </a:solidFill>
              </a:rPr>
              <a:t> are really important. Lucy gets inspired to save her family business, the Old Mill Pharmacy, while she is working there. The Old Mill High School is where Lucy and her best friend Sunny start Earth Club and find the Going Green Grant (GGG). Lucy’s room was very important. It’s the place where Lucy sent in the GGG or Going Green Grant that saved everything! The next door movie theater is also a big part of the setting because people going to the movies would often go to Lucy’s family pharmacy to buy inexpensive snacks. The movie theater helped keep the Old Mill Pharmacy in business.</a:t>
            </a:r>
          </a:p>
        </p:txBody>
      </p:sp>
      <p:sp>
        <p:nvSpPr>
          <p:cNvPr id="10" name="Sun 9"/>
          <p:cNvSpPr/>
          <p:nvPr/>
        </p:nvSpPr>
        <p:spPr>
          <a:xfrm>
            <a:off x="4281488" y="620713"/>
            <a:ext cx="46037" cy="46037"/>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accent4">
                  <a:lumMod val="60000"/>
                  <a:lumOff val="40000"/>
                </a:schemeClr>
              </a:solidFill>
            </a:endParaRPr>
          </a:p>
        </p:txBody>
      </p:sp>
      <p:sp>
        <p:nvSpPr>
          <p:cNvPr id="11" name="Sun 10"/>
          <p:cNvSpPr/>
          <p:nvPr/>
        </p:nvSpPr>
        <p:spPr>
          <a:xfrm>
            <a:off x="3732213" y="103188"/>
            <a:ext cx="1098550" cy="1036637"/>
          </a:xfrm>
          <a:prstGeom prst="sun">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accent4">
                  <a:lumMod val="60000"/>
                  <a:lumOff val="40000"/>
                </a:schemeClr>
              </a:solidFill>
            </a:endParaRPr>
          </a:p>
        </p:txBody>
      </p:sp>
      <p:sp>
        <p:nvSpPr>
          <p:cNvPr id="12" name="Moon 11"/>
          <p:cNvSpPr/>
          <p:nvPr/>
        </p:nvSpPr>
        <p:spPr>
          <a:xfrm>
            <a:off x="7262813" y="236538"/>
            <a:ext cx="461962" cy="860425"/>
          </a:xfrm>
          <a:prstGeom prst="moon">
            <a:avLst/>
          </a:prstGeom>
          <a:solidFill>
            <a:srgbClr val="FFB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5"/>
          <p:cNvPicPr>
            <a:picLocks noChangeAspect="1"/>
          </p:cNvPicPr>
          <p:nvPr/>
        </p:nvPicPr>
        <p:blipFill>
          <a:blip r:embed="rId3" cstate="print">
            <a:extLst/>
          </a:blip>
          <a:stretch>
            <a:fillRect/>
          </a:stretch>
        </p:blipFill>
        <p:spPr>
          <a:xfrm>
            <a:off x="759718" y="-166971"/>
            <a:ext cx="1756470" cy="2166034"/>
          </a:xfrm>
          <a:prstGeom prst="rect">
            <a:avLst/>
          </a:prstGeom>
          <a:effectLst>
            <a:reflection blurRad="6350" stA="50000" endA="300" endPos="55500" dist="165100" dir="5400000" sy="-100000" algn="bl" rotWithShape="0"/>
          </a:effectLst>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sndAc>
          <p:stSnd>
            <p:snd r:embed="rId2" name="camera.wav"/>
          </p:stSnd>
        </p:sndAc>
      </p:transition>
    </mc:Choice>
    <mc:Fallback>
      <p:transition spd="slow">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amond(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anim calcmode="lin" valueType="num">
                                      <p:cBhvr>
                                        <p:cTn id="31" dur="1000" fill="hold"/>
                                        <p:tgtEl>
                                          <p:spTgt spid="12"/>
                                        </p:tgtEl>
                                        <p:attrNameLst>
                                          <p:attrName>ppt_x</p:attrName>
                                        </p:attrNameLst>
                                      </p:cBhvr>
                                      <p:tavLst>
                                        <p:tav tm="0">
                                          <p:val>
                                            <p:strVal val="#ppt_x"/>
                                          </p:val>
                                        </p:tav>
                                        <p:tav tm="100000">
                                          <p:val>
                                            <p:strVal val="#ppt_x"/>
                                          </p:val>
                                        </p:tav>
                                      </p:tavLst>
                                    </p:anim>
                                    <p:anim calcmode="lin" valueType="num">
                                      <p:cBhvr>
                                        <p:cTn id="3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wdUpDiag">
          <a:fgClr>
            <a:srgbClr val="002060"/>
          </a:fgClr>
          <a:bgClr>
            <a:schemeClr val="accent2">
              <a:lumMod val="50000"/>
            </a:schemeClr>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solidFill>
                  <a:srgbClr val="00B050"/>
                </a:solidFill>
              </a:rPr>
              <a:t>Summary</a:t>
            </a:r>
          </a:p>
        </p:txBody>
      </p:sp>
      <p:sp>
        <p:nvSpPr>
          <p:cNvPr id="3" name="Content Placeholder 2"/>
          <p:cNvSpPr>
            <a:spLocks noGrp="1"/>
          </p:cNvSpPr>
          <p:nvPr>
            <p:ph idx="1"/>
          </p:nvPr>
        </p:nvSpPr>
        <p:spPr/>
        <p:txBody>
          <a:bodyPr/>
          <a:lstStyle/>
          <a:p>
            <a:pPr marL="0" indent="0">
              <a:buFont typeface="Arial" charset="0"/>
              <a:buNone/>
            </a:pPr>
            <a:r>
              <a:rPr lang="en-US" smtClean="0">
                <a:solidFill>
                  <a:srgbClr val="FF33CC"/>
                </a:solidFill>
              </a:rPr>
              <a:t> Lucy Desburg's family's pharmacy is going to close. It’s the place Lucy grew up in and she doesn't want to lose it. Lucy has always been amazing at doing hair and makeup, and all that comes in handy when the local homecoming queen walks in. She had a hair emergency and needed help! Soon, word got out that Lucy saved her look in time for the big dance. Profits went through the roof when tons of teens came to the pharmacy for advice and makeup! They made a lot of money, but not quite enough to stay in business. So when Lucy found The Going Green Grant she was amazed! Will Lucy win the grant? Will she save the pharmacy? Find out when you read </a:t>
            </a:r>
            <a:r>
              <a:rPr lang="en-US" u="sng" smtClean="0">
                <a:solidFill>
                  <a:srgbClr val="FF33CC"/>
                </a:solidFill>
              </a:rPr>
              <a:t>My Life in Pink and Green</a:t>
            </a:r>
            <a:r>
              <a:rPr lang="en-US" smtClean="0">
                <a:solidFill>
                  <a:srgbClr val="FF33CC"/>
                </a:solidFill>
              </a:rPr>
              <a:t> by Lisa Greenwald!</a:t>
            </a:r>
          </a:p>
        </p:txBody>
      </p:sp>
      <p:sp>
        <p:nvSpPr>
          <p:cNvPr id="5" name="5-Point Star 4"/>
          <p:cNvSpPr/>
          <p:nvPr/>
        </p:nvSpPr>
        <p:spPr>
          <a:xfrm>
            <a:off x="7261225" y="504825"/>
            <a:ext cx="914400" cy="828675"/>
          </a:xfrm>
          <a:prstGeom prst="star5">
            <a:avLst/>
          </a:prstGeom>
          <a:solidFill>
            <a:srgbClr val="FFCCFF"/>
          </a:solidFill>
          <a:ln>
            <a:solidFill>
              <a:srgbClr val="FFB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Point Star 5"/>
          <p:cNvSpPr/>
          <p:nvPr/>
        </p:nvSpPr>
        <p:spPr>
          <a:xfrm>
            <a:off x="3937000" y="504825"/>
            <a:ext cx="947738" cy="914400"/>
          </a:xfrm>
          <a:prstGeom prst="star5">
            <a:avLst/>
          </a:prstGeom>
          <a:solidFill>
            <a:srgbClr val="FF99FF"/>
          </a:solidFill>
          <a:ln>
            <a:solidFill>
              <a:srgbClr val="FFB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6390" name="Picture 3"/>
          <p:cNvPicPr>
            <a:picLocks noChangeAspect="1"/>
          </p:cNvPicPr>
          <p:nvPr/>
        </p:nvPicPr>
        <p:blipFill>
          <a:blip r:embed="rId3"/>
          <a:srcRect/>
          <a:stretch>
            <a:fillRect/>
          </a:stretch>
        </p:blipFill>
        <p:spPr bwMode="auto">
          <a:xfrm>
            <a:off x="8758238" y="0"/>
            <a:ext cx="1582737" cy="1779588"/>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flash/>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heel(1)">
                                      <p:cBhvr>
                                        <p:cTn id="25"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lumMod val="20000"/>
                <a:lumOff val="80000"/>
              </a:schemeClr>
            </a:gs>
            <a:gs pos="76000">
              <a:schemeClr val="accent1">
                <a:lumMod val="75000"/>
              </a:schemeClr>
            </a:gs>
            <a:gs pos="39000">
              <a:schemeClr val="accent1">
                <a:lumMod val="60000"/>
                <a:lumOff val="40000"/>
              </a:schemeClr>
            </a:gs>
            <a:gs pos="100000">
              <a:srgbClr val="7030A0"/>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a:ln>
            <a:solidFill>
              <a:srgbClr val="FF33CC"/>
            </a:solidFill>
          </a:ln>
          <a:effectLst>
            <a:glow rad="228600">
              <a:schemeClr val="accent2">
                <a:satMod val="175000"/>
                <a:alpha val="40000"/>
              </a:schemeClr>
            </a:glow>
          </a:effectLst>
        </p:spPr>
        <p:txBody>
          <a:bodyPr rtlCol="0">
            <a:normAutofit/>
          </a:bodyPr>
          <a:lstStyle/>
          <a:p>
            <a:pPr algn="ctr" fontAlgn="auto">
              <a:spcAft>
                <a:spcPts val="0"/>
              </a:spcAft>
              <a:defRPr/>
            </a:pPr>
            <a:r>
              <a:rPr lang="en-US" dirty="0" smtClean="0">
                <a:solidFill>
                  <a:srgbClr val="0070C0"/>
                </a:solidFill>
              </a:rPr>
              <a:t>Recommendation</a:t>
            </a:r>
            <a:endParaRPr lang="en-US" dirty="0">
              <a:solidFill>
                <a:srgbClr val="0070C0"/>
              </a:solidFill>
            </a:endParaRPr>
          </a:p>
        </p:txBody>
      </p:sp>
      <p:sp>
        <p:nvSpPr>
          <p:cNvPr id="3" name="Content Placeholder 2"/>
          <p:cNvSpPr>
            <a:spLocks noGrp="1"/>
          </p:cNvSpPr>
          <p:nvPr>
            <p:ph idx="1"/>
          </p:nvPr>
        </p:nvSpPr>
        <p:spPr/>
        <p:txBody>
          <a:bodyPr/>
          <a:lstStyle/>
          <a:p>
            <a:pPr marL="0" indent="0">
              <a:buFont typeface="Arial" charset="0"/>
              <a:buNone/>
            </a:pPr>
            <a:r>
              <a:rPr lang="en-US" dirty="0" smtClean="0">
                <a:solidFill>
                  <a:schemeClr val="bg1"/>
                </a:solidFill>
              </a:rPr>
              <a:t> I was fascinated by </a:t>
            </a:r>
            <a:r>
              <a:rPr lang="en-US" u="sng" dirty="0" smtClean="0">
                <a:solidFill>
                  <a:schemeClr val="bg1"/>
                </a:solidFill>
              </a:rPr>
              <a:t>My Life in Pink and Green</a:t>
            </a:r>
            <a:r>
              <a:rPr lang="en-US" dirty="0" smtClean="0">
                <a:solidFill>
                  <a:schemeClr val="bg1"/>
                </a:solidFill>
              </a:rPr>
              <a:t>. I though it was amazing  because just one girl saved a whole business and helped the world while she was doing it! Also it was phenomenal that she was such an artist when it came to makeup! I love books that are realistic, a bit romantic, and have a heart-stopping cliff hanger in each chapter. If you are a fashion lover, I think you would like this book too! At the beginning of each chapter Lisa Greenwald threw in a little tip for life. If you like cliff hangers, romance, and realistic fiction you will love </a:t>
            </a:r>
            <a:r>
              <a:rPr lang="en-US" u="sng" dirty="0" smtClean="0">
                <a:solidFill>
                  <a:schemeClr val="bg1"/>
                </a:solidFill>
              </a:rPr>
              <a:t>My Life in Pink and Green!</a:t>
            </a:r>
          </a:p>
        </p:txBody>
      </p:sp>
      <p:sp>
        <p:nvSpPr>
          <p:cNvPr id="4" name="5-Point Star 3"/>
          <p:cNvSpPr/>
          <p:nvPr/>
        </p:nvSpPr>
        <p:spPr>
          <a:xfrm>
            <a:off x="3160713" y="5173663"/>
            <a:ext cx="927100" cy="765175"/>
          </a:xfrm>
          <a:prstGeom prst="star5">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5-Point Star 4"/>
          <p:cNvSpPr/>
          <p:nvPr/>
        </p:nvSpPr>
        <p:spPr>
          <a:xfrm>
            <a:off x="4378325" y="5173663"/>
            <a:ext cx="925513" cy="765175"/>
          </a:xfrm>
          <a:prstGeom prst="star5">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Point Star 5"/>
          <p:cNvSpPr/>
          <p:nvPr/>
        </p:nvSpPr>
        <p:spPr>
          <a:xfrm>
            <a:off x="5594350" y="5114926"/>
            <a:ext cx="1085850" cy="765175"/>
          </a:xfrm>
          <a:prstGeom prst="star5">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5-Point Star 6"/>
          <p:cNvSpPr/>
          <p:nvPr/>
        </p:nvSpPr>
        <p:spPr>
          <a:xfrm>
            <a:off x="6950076" y="5217433"/>
            <a:ext cx="903287" cy="874713"/>
          </a:xfrm>
          <a:prstGeom prst="star5">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5-Point Star 7"/>
          <p:cNvSpPr/>
          <p:nvPr/>
        </p:nvSpPr>
        <p:spPr>
          <a:xfrm>
            <a:off x="8040688" y="5140325"/>
            <a:ext cx="1041400" cy="874713"/>
          </a:xfrm>
          <a:prstGeom prst="star5">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9" name="TextBox 8"/>
          <p:cNvSpPr txBox="1">
            <a:spLocks noChangeArrowheads="1"/>
          </p:cNvSpPr>
          <p:nvPr/>
        </p:nvSpPr>
        <p:spPr bwMode="auto">
          <a:xfrm>
            <a:off x="3700463" y="6015038"/>
            <a:ext cx="4486275" cy="646112"/>
          </a:xfrm>
          <a:prstGeom prst="rect">
            <a:avLst/>
          </a:prstGeom>
          <a:noFill/>
          <a:ln w="9525">
            <a:noFill/>
            <a:miter lim="800000"/>
            <a:headEnd/>
            <a:tailEnd/>
          </a:ln>
        </p:spPr>
        <p:txBody>
          <a:bodyPr>
            <a:spAutoFit/>
          </a:bodyPr>
          <a:lstStyle/>
          <a:p>
            <a:pPr algn="ctr"/>
            <a:r>
              <a:rPr lang="en-US" dirty="0">
                <a:solidFill>
                  <a:srgbClr val="FFB0FF"/>
                </a:solidFill>
                <a:latin typeface="Calibri" pitchFamily="34" charset="0"/>
              </a:rPr>
              <a:t>I loved this book! It deserves five stars for sure!</a:t>
            </a:r>
          </a:p>
        </p:txBody>
      </p:sp>
    </p:spTree>
  </p:cSld>
  <p:clrMapOvr>
    <a:masterClrMapping/>
  </p:clrMapOvr>
  <mc:AlternateContent xmlns:mc="http://schemas.openxmlformats.org/markup-compatibility/2006">
    <mc:Choice xmlns:p14="http://schemas.microsoft.com/office/powerpoint/2010/main" Requires="p14">
      <p:transition spd="slow" p14:dur="800">
        <p:circle/>
        <p:sndAc>
          <p:stSnd>
            <p:snd r:embed="rId2" name="applause.wav"/>
          </p:stSnd>
        </p:sndAc>
      </p:transition>
    </mc:Choice>
    <mc:Fallback>
      <p:transition spd="slow">
        <p:circle/>
        <p:sndAc>
          <p:stSnd>
            <p:snd r:embed="rId2" name="applaus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heel(1)">
                                      <p:cBhvr>
                                        <p:cTn id="24" dur="2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heel(1)">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heel(1)">
                                      <p:cBhvr>
                                        <p:cTn id="34" dur="20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mph" presetSubtype="0" fill="hold" grpId="0" nodeType="clickEffect">
                                  <p:stCondLst>
                                    <p:cond delay="0"/>
                                  </p:stCondLst>
                                  <p:iterate type="lt">
                                    <p:tmPct val="4000"/>
                                  </p:iterate>
                                  <p:childTnLst>
                                    <p:set>
                                      <p:cBhvr override="childStyle">
                                        <p:cTn id="38" dur="500" fill="hold"/>
                                        <p:tgtEl>
                                          <p:spTgt spid="17419"/>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animBg="1"/>
      <p:bldP spid="8" grpId="0" animBg="1"/>
      <p:bldP spid="1741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7030A0"/>
            </a:gs>
            <a:gs pos="64000">
              <a:srgbClr val="6666FF"/>
            </a:gs>
            <a:gs pos="31000">
              <a:srgbClr val="CC99FF"/>
            </a:gs>
            <a:gs pos="100000">
              <a:srgbClr val="002060"/>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97782"/>
            <a:ext cx="10515600" cy="1325563"/>
          </a:xfrm>
        </p:spPr>
        <p:txBody>
          <a:bodyPr/>
          <a:lstStyle/>
          <a:p>
            <a:pPr algn="ctr"/>
            <a:r>
              <a:rPr lang="en-US" dirty="0" smtClean="0">
                <a:solidFill>
                  <a:schemeClr val="bg1"/>
                </a:solidFill>
                <a:effectLst>
                  <a:outerShdw blurRad="38100" dist="38100" dir="2700000" algn="tl">
                    <a:srgbClr val="000000">
                      <a:alpha val="43137"/>
                    </a:srgbClr>
                  </a:outerShdw>
                </a:effectLst>
                <a:latin typeface="Bauhaus 93" panose="04030905020B02020C02" pitchFamily="82" charset="0"/>
              </a:rPr>
              <a:t>Thanks for watching!!!</a:t>
            </a:r>
            <a:endParaRPr lang="en-US" dirty="0">
              <a:solidFill>
                <a:schemeClr val="bg1"/>
              </a:solidFill>
              <a:effectLst>
                <a:outerShdw blurRad="38100" dist="38100" dir="2700000" algn="tl">
                  <a:srgbClr val="000000">
                    <a:alpha val="43137"/>
                  </a:srgbClr>
                </a:outerShdw>
              </a:effectLst>
              <a:latin typeface="Bauhaus 93" panose="04030905020B02020C02" pitchFamily="82"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45370" y="1504438"/>
            <a:ext cx="1387145" cy="1827886"/>
          </a:xfr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15070" y="3679369"/>
            <a:ext cx="2281473" cy="2346356"/>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90830" y="2053829"/>
            <a:ext cx="1504188" cy="1815998"/>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12834" y="2053829"/>
            <a:ext cx="1744675" cy="1814170"/>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57509" y="4539076"/>
            <a:ext cx="1585570" cy="1869034"/>
          </a:xfrm>
          <a:prstGeom prst="rect">
            <a:avLst/>
          </a:prstGeom>
        </p:spPr>
      </p:pic>
    </p:spTree>
    <p:extLst>
      <p:ext uri="{BB962C8B-B14F-4D97-AF65-F5344CB8AC3E}">
        <p14:creationId xmlns:p14="http://schemas.microsoft.com/office/powerpoint/2010/main" val="26472447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sndAc>
          <p:stSnd>
            <p:snd r:embed="rId2" name="applause.wav"/>
          </p:stSnd>
        </p:sndAc>
      </p:transition>
    </mc:Choice>
    <mc:Fallback>
      <p:transition spd="slow">
        <p:fade/>
        <p:sndAc>
          <p:stSnd>
            <p:snd r:embed="rId2" name="applaus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4"/>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nodeType="clickEffect">
                                  <p:stCondLst>
                                    <p:cond delay="0"/>
                                  </p:stCondLst>
                                  <p:childTnLst>
                                    <p:animRot by="21600000">
                                      <p:cBhvr>
                                        <p:cTn id="15" dur="2000" fill="hold"/>
                                        <p:tgtEl>
                                          <p:spTgt spid="8"/>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26" presetClass="path" presetSubtype="0" accel="50000" decel="50000" fill="hold"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19" dur="2000" fill="hold"/>
                                        <p:tgtEl>
                                          <p:spTgt spid="10"/>
                                        </p:tgtEl>
                                        <p:attrNameLst>
                                          <p:attrName>ppt_x</p:attrName>
                                          <p:attrName>ppt_y</p:attrName>
                                        </p:attrNameLst>
                                      </p:cBhvr>
                                    </p:animMotion>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arn(inVertical)">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32" presetClass="emph" presetSubtype="0" fill="hold" nodeType="clickEffect">
                                  <p:stCondLst>
                                    <p:cond delay="0"/>
                                  </p:stCondLst>
                                  <p:childTnLst>
                                    <p:animRot by="120000">
                                      <p:cBhvr>
                                        <p:cTn id="28" dur="100" fill="hold">
                                          <p:stCondLst>
                                            <p:cond delay="0"/>
                                          </p:stCondLst>
                                        </p:cTn>
                                        <p:tgtEl>
                                          <p:spTgt spid="9"/>
                                        </p:tgtEl>
                                        <p:attrNameLst>
                                          <p:attrName>r</p:attrName>
                                        </p:attrNameLst>
                                      </p:cBhvr>
                                    </p:animRot>
                                    <p:animRot by="-240000">
                                      <p:cBhvr>
                                        <p:cTn id="29" dur="200" fill="hold">
                                          <p:stCondLst>
                                            <p:cond delay="200"/>
                                          </p:stCondLst>
                                        </p:cTn>
                                        <p:tgtEl>
                                          <p:spTgt spid="9"/>
                                        </p:tgtEl>
                                        <p:attrNameLst>
                                          <p:attrName>r</p:attrName>
                                        </p:attrNameLst>
                                      </p:cBhvr>
                                    </p:animRot>
                                    <p:animRot by="240000">
                                      <p:cBhvr>
                                        <p:cTn id="30" dur="200" fill="hold">
                                          <p:stCondLst>
                                            <p:cond delay="400"/>
                                          </p:stCondLst>
                                        </p:cTn>
                                        <p:tgtEl>
                                          <p:spTgt spid="9"/>
                                        </p:tgtEl>
                                        <p:attrNameLst>
                                          <p:attrName>r</p:attrName>
                                        </p:attrNameLst>
                                      </p:cBhvr>
                                    </p:animRot>
                                    <p:animRot by="-240000">
                                      <p:cBhvr>
                                        <p:cTn id="31" dur="200" fill="hold">
                                          <p:stCondLst>
                                            <p:cond delay="600"/>
                                          </p:stCondLst>
                                        </p:cTn>
                                        <p:tgtEl>
                                          <p:spTgt spid="9"/>
                                        </p:tgtEl>
                                        <p:attrNameLst>
                                          <p:attrName>r</p:attrName>
                                        </p:attrNameLst>
                                      </p:cBhvr>
                                    </p:animRot>
                                    <p:animRot by="120000">
                                      <p:cBhvr>
                                        <p:cTn id="32" dur="200" fill="hold">
                                          <p:stCondLst>
                                            <p:cond delay="80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210</TotalTime>
  <Words>309</Words>
  <Application>Microsoft Office PowerPoint</Application>
  <PresentationFormat>Widescreen</PresentationFormat>
  <Paragraphs>12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Bauhaus 93</vt:lpstr>
      <vt:lpstr>Brush Script MT</vt:lpstr>
      <vt:lpstr>Calibri</vt:lpstr>
      <vt:lpstr>Calibri Light</vt:lpstr>
      <vt:lpstr>Office Theme</vt:lpstr>
      <vt:lpstr>My Life in Pink and Green by Lisa Greenwald</vt:lpstr>
      <vt:lpstr>Genre</vt:lpstr>
      <vt:lpstr>Setting</vt:lpstr>
      <vt:lpstr>Summary</vt:lpstr>
      <vt:lpstr>Recommendation</vt:lpstr>
      <vt:lpstr>Thanks for watching!!!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Life in Pink and Green by Lisa Greenwald</dc:title>
  <dc:creator>123i</dc:creator>
  <cp:lastModifiedBy>123i</cp:lastModifiedBy>
  <cp:revision>29</cp:revision>
  <dcterms:created xsi:type="dcterms:W3CDTF">2014-02-12T14:47:38Z</dcterms:created>
  <dcterms:modified xsi:type="dcterms:W3CDTF">2014-03-06T17:10:38Z</dcterms:modified>
</cp:coreProperties>
</file>